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4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5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4"/>
  </p:notesMasterIdLst>
  <p:handoutMasterIdLst>
    <p:handoutMasterId r:id="rId35"/>
  </p:handoutMasterIdLst>
  <p:sldIdLst>
    <p:sldId id="319" r:id="rId2"/>
    <p:sldId id="257" r:id="rId3"/>
    <p:sldId id="307" r:id="rId4"/>
    <p:sldId id="344" r:id="rId5"/>
    <p:sldId id="298" r:id="rId6"/>
    <p:sldId id="299" r:id="rId7"/>
    <p:sldId id="309" r:id="rId8"/>
    <p:sldId id="329" r:id="rId9"/>
    <p:sldId id="262" r:id="rId10"/>
    <p:sldId id="261" r:id="rId11"/>
    <p:sldId id="285" r:id="rId12"/>
    <p:sldId id="336" r:id="rId13"/>
    <p:sldId id="264" r:id="rId14"/>
    <p:sldId id="337" r:id="rId15"/>
    <p:sldId id="304" r:id="rId16"/>
    <p:sldId id="339" r:id="rId17"/>
    <p:sldId id="330" r:id="rId18"/>
    <p:sldId id="328" r:id="rId19"/>
    <p:sldId id="325" r:id="rId20"/>
    <p:sldId id="326" r:id="rId21"/>
    <p:sldId id="340" r:id="rId22"/>
    <p:sldId id="324" r:id="rId23"/>
    <p:sldId id="259" r:id="rId24"/>
    <p:sldId id="293" r:id="rId25"/>
    <p:sldId id="286" r:id="rId26"/>
    <p:sldId id="332" r:id="rId27"/>
    <p:sldId id="333" r:id="rId28"/>
    <p:sldId id="277" r:id="rId29"/>
    <p:sldId id="317" r:id="rId30"/>
    <p:sldId id="334" r:id="rId31"/>
    <p:sldId id="269" r:id="rId32"/>
    <p:sldId id="343" r:id="rId33"/>
  </p:sldIdLst>
  <p:sldSz cx="12192000" cy="6858000"/>
  <p:notesSz cx="7099300" cy="10234613"/>
  <p:custDataLst>
    <p:tags r:id="rId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071"/>
    <a:srgbClr val="DE68FF"/>
    <a:srgbClr val="FF9786"/>
    <a:srgbClr val="D3000F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8479" autoAdjust="0"/>
  </p:normalViewPr>
  <p:slideViewPr>
    <p:cSldViewPr snapToGrid="0">
      <p:cViewPr varScale="1">
        <p:scale>
          <a:sx n="61" d="100"/>
          <a:sy n="61" d="100"/>
        </p:scale>
        <p:origin x="90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4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96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13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78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58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2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43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53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19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52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43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07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6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10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9.png"/><Relationship Id="rId5" Type="http://schemas.openxmlformats.org/officeDocument/2006/relationships/tags" Target="../tags/tag26.xml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tags" Target="../tags/tag25.xml"/><Relationship Id="rId9" Type="http://schemas.openxmlformats.org/officeDocument/2006/relationships/image" Target="../media/image25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3.png"/><Relationship Id="rId3" Type="http://schemas.openxmlformats.org/officeDocument/2006/relationships/tags" Target="../tags/tag30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3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tags" Target="../tags/tag32.xml"/><Relationship Id="rId10" Type="http://schemas.openxmlformats.org/officeDocument/2006/relationships/image" Target="../media/image36.png"/><Relationship Id="rId4" Type="http://schemas.openxmlformats.org/officeDocument/2006/relationships/tags" Target="../tags/tag31.xm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25.png"/><Relationship Id="rId18" Type="http://schemas.openxmlformats.org/officeDocument/2006/relationships/image" Target="../media/image44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tags" Target="../tags/tag34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37.xml"/><Relationship Id="rId15" Type="http://schemas.openxmlformats.org/officeDocument/2006/relationships/image" Target="../media/image4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5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5.xml"/><Relationship Id="rId7" Type="http://schemas.openxmlformats.org/officeDocument/2006/relationships/image" Target="../media/image47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46.xml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tags" Target="../tags/tag49.xml"/><Relationship Id="rId21" Type="http://schemas.openxmlformats.org/officeDocument/2006/relationships/image" Target="../media/image57.png"/><Relationship Id="rId7" Type="http://schemas.openxmlformats.org/officeDocument/2006/relationships/tags" Target="../tags/tag53.xml"/><Relationship Id="rId12" Type="http://schemas.openxmlformats.org/officeDocument/2006/relationships/notesSlide" Target="../notesSlides/notesSlide13.xml"/><Relationship Id="rId17" Type="http://schemas.openxmlformats.org/officeDocument/2006/relationships/image" Target="../media/image25.png"/><Relationship Id="rId2" Type="http://schemas.openxmlformats.org/officeDocument/2006/relationships/tags" Target="../tags/tag48.xml"/><Relationship Id="rId16" Type="http://schemas.openxmlformats.org/officeDocument/2006/relationships/image" Target="../media/image53.png"/><Relationship Id="rId20" Type="http://schemas.openxmlformats.org/officeDocument/2006/relationships/image" Target="../media/image56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5" Type="http://schemas.openxmlformats.org/officeDocument/2006/relationships/image" Target="../media/image52.png"/><Relationship Id="rId10" Type="http://schemas.openxmlformats.org/officeDocument/2006/relationships/tags" Target="../tags/tag56.xml"/><Relationship Id="rId19" Type="http://schemas.openxmlformats.org/officeDocument/2006/relationships/image" Target="../media/image55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51.png"/><Relationship Id="rId2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notesSlide" Target="../notesSlides/notesSlide14.xml"/><Relationship Id="rId18" Type="http://schemas.openxmlformats.org/officeDocument/2006/relationships/image" Target="../media/image25.png"/><Relationship Id="rId3" Type="http://schemas.openxmlformats.org/officeDocument/2006/relationships/tags" Target="../tags/tag59.xml"/><Relationship Id="rId21" Type="http://schemas.openxmlformats.org/officeDocument/2006/relationships/image" Target="../media/image65.png"/><Relationship Id="rId7" Type="http://schemas.openxmlformats.org/officeDocument/2006/relationships/tags" Target="../tags/tag6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2.png"/><Relationship Id="rId2" Type="http://schemas.openxmlformats.org/officeDocument/2006/relationships/tags" Target="../tags/tag58.xml"/><Relationship Id="rId16" Type="http://schemas.openxmlformats.org/officeDocument/2006/relationships/image" Target="../media/image61.png"/><Relationship Id="rId20" Type="http://schemas.openxmlformats.org/officeDocument/2006/relationships/image" Target="../media/image64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67.png"/><Relationship Id="rId5" Type="http://schemas.openxmlformats.org/officeDocument/2006/relationships/tags" Target="../tags/tag61.xml"/><Relationship Id="rId15" Type="http://schemas.openxmlformats.org/officeDocument/2006/relationships/image" Target="../media/image60.png"/><Relationship Id="rId23" Type="http://schemas.openxmlformats.org/officeDocument/2006/relationships/image" Target="../media/image58.png"/><Relationship Id="rId10" Type="http://schemas.openxmlformats.org/officeDocument/2006/relationships/tags" Target="../tags/tag66.xml"/><Relationship Id="rId19" Type="http://schemas.openxmlformats.org/officeDocument/2006/relationships/image" Target="../media/image63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59.png"/><Relationship Id="rId22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70.xml"/><Relationship Id="rId7" Type="http://schemas.openxmlformats.org/officeDocument/2006/relationships/image" Target="../media/image58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tags" Target="../tags/tag75.xml"/><Relationship Id="rId21" Type="http://schemas.openxmlformats.org/officeDocument/2006/relationships/image" Target="../media/image80.png"/><Relationship Id="rId7" Type="http://schemas.openxmlformats.org/officeDocument/2006/relationships/tags" Target="../tags/tag79.xml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tags" Target="../tags/tag74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15" Type="http://schemas.openxmlformats.org/officeDocument/2006/relationships/image" Target="../media/image74.png"/><Relationship Id="rId23" Type="http://schemas.openxmlformats.org/officeDocument/2006/relationships/image" Target="../media/image82.emf"/><Relationship Id="rId10" Type="http://schemas.openxmlformats.org/officeDocument/2006/relationships/tags" Target="../tags/tag82.xml"/><Relationship Id="rId19" Type="http://schemas.openxmlformats.org/officeDocument/2006/relationships/image" Target="../media/image78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87.xml"/><Relationship Id="rId7" Type="http://schemas.openxmlformats.org/officeDocument/2006/relationships/image" Target="../media/image87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8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93.xml"/><Relationship Id="rId7" Type="http://schemas.openxmlformats.org/officeDocument/2006/relationships/image" Target="../media/image93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0.png"/><Relationship Id="rId18" Type="http://schemas.openxmlformats.org/officeDocument/2006/relationships/image" Target="../media/image17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9.png"/><Relationship Id="rId17" Type="http://schemas.openxmlformats.org/officeDocument/2006/relationships/image" Target="../media/image16.png"/><Relationship Id="rId2" Type="http://schemas.openxmlformats.org/officeDocument/2006/relationships/tags" Target="../tags/tag5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8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8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24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2.png"/><Relationship Id="rId5" Type="http://schemas.openxmlformats.org/officeDocument/2006/relationships/tags" Target="../tags/tag17.xml"/><Relationship Id="rId10" Type="http://schemas.openxmlformats.org/officeDocument/2006/relationships/image" Target="../media/image21.png"/><Relationship Id="rId4" Type="http://schemas.openxmlformats.org/officeDocument/2006/relationships/tags" Target="../tags/tag16.xm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 dirty="0"/>
              <a:t>Fundamentals of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2" y="1900985"/>
            <a:ext cx="5592576" cy="3728384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85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Calibri"/>
                <a:cs typeface="Calibri"/>
              </a:rPr>
              <a:t>Instructor: Dr. Hatim Alsuwat</a:t>
            </a:r>
          </a:p>
          <a:p>
            <a:pPr algn="ctr">
              <a:spcBef>
                <a:spcPct val="50000"/>
              </a:spcBef>
            </a:pPr>
            <a:r>
              <a:rPr lang="en-US" sz="1400"/>
              <a:t>Umm Al-Qura University</a:t>
            </a:r>
          </a:p>
          <a:p>
            <a:pPr algn="ctr">
              <a:spcBef>
                <a:spcPct val="50000"/>
              </a:spcBef>
            </a:pPr>
            <a:endParaRPr lang="en-US" sz="10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Variables with 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Constraints: state whether assignments are possible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73060"/>
              </p:ext>
            </p:extLst>
          </p:nvPr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0990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89398"/>
              </p:ext>
            </p:extLst>
          </p:nvPr>
        </p:nvGraphicFramePr>
        <p:xfrm>
          <a:off x="5765800" y="45561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Distribution over T,W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0275" y="408940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Constraint over 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7" y="4420499"/>
            <a:ext cx="2621134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1872"/>
              </p:ext>
            </p:extLst>
          </p:nvPr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87" y="2131330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81603"/>
              </p:ext>
            </p:extLst>
          </p:nvPr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99939"/>
              </p:ext>
            </p:extLst>
          </p:nvPr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895498"/>
              </p:ext>
            </p:extLst>
          </p:nvPr>
        </p:nvGraphicFramePr>
        <p:xfrm>
          <a:off x="7148913" y="27197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96924"/>
              </p:ext>
            </p:extLst>
          </p:nvPr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314974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143774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26394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3849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76043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2584"/>
              </p:ext>
            </p:extLst>
          </p:nvPr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0885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1942"/>
              </p:ext>
            </p:extLst>
          </p:nvPr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55355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40011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890227" y="2507796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7487"/>
              </p:ext>
            </p:extLst>
          </p:nvPr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2060"/>
              </p:ext>
            </p:extLst>
          </p:nvPr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77132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92277"/>
              </p:ext>
            </p:extLst>
          </p:nvPr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78837"/>
              </p:ext>
            </p:extLst>
          </p:nvPr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788458"/>
              </p:ext>
            </p:extLst>
          </p:nvPr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82004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68988" y="1397000"/>
            <a:ext cx="6502411" cy="5078097"/>
          </a:xfrm>
        </p:spPr>
        <p:txBody>
          <a:bodyPr/>
          <a:lstStyle/>
          <a:p>
            <a:pPr eaLnBrk="1" hangingPunct="1"/>
            <a:r>
              <a:rPr lang="en-US" sz="2800" dirty="0"/>
              <a:t>Probability</a:t>
            </a:r>
          </a:p>
          <a:p>
            <a:pPr lvl="8"/>
            <a:endParaRPr lang="en-US" sz="300" dirty="0"/>
          </a:p>
          <a:p>
            <a:pPr lvl="1" eaLnBrk="1" hangingPunct="1"/>
            <a:r>
              <a:rPr lang="en-US" sz="2400" dirty="0"/>
              <a:t>Random Variables</a:t>
            </a:r>
          </a:p>
          <a:p>
            <a:pPr lvl="1" eaLnBrk="1" hangingPunct="1"/>
            <a:r>
              <a:rPr lang="en-US" sz="2400" dirty="0"/>
              <a:t>Joint and Marginal Distributions</a:t>
            </a:r>
          </a:p>
          <a:p>
            <a:pPr lvl="1" eaLnBrk="1" hangingPunct="1"/>
            <a:r>
              <a:rPr lang="en-US" sz="2400" dirty="0"/>
              <a:t>Conditional Distribution</a:t>
            </a:r>
          </a:p>
          <a:p>
            <a:pPr lvl="1" eaLnBrk="1" hangingPunct="1"/>
            <a:r>
              <a:rPr lang="en-US" sz="2400" dirty="0"/>
              <a:t>Product Rule, Chain Rule, Bayes’ Rule</a:t>
            </a:r>
          </a:p>
          <a:p>
            <a:pPr lvl="1" eaLnBrk="1" hangingPunct="1"/>
            <a:r>
              <a:rPr lang="en-US" sz="2400" dirty="0"/>
              <a:t>Inference</a:t>
            </a:r>
          </a:p>
          <a:p>
            <a:pPr lvl="1" eaLnBrk="1" hangingPunct="1"/>
            <a:r>
              <a:rPr lang="en-US" sz="2400" dirty="0"/>
              <a:t>Independence</a:t>
            </a:r>
          </a:p>
          <a:p>
            <a:pPr lvl="2"/>
            <a:endParaRPr lang="en-US" sz="2000" dirty="0"/>
          </a:p>
          <a:p>
            <a:pPr eaLnBrk="1" hangingPunct="1"/>
            <a:r>
              <a:rPr lang="en-US" sz="2800" dirty="0"/>
              <a:t>You’ll need all this stuff A LOT for the next few weeks, so make sure you go over it now!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29" y="1301896"/>
            <a:ext cx="4704859" cy="47429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17996"/>
              </p:ext>
            </p:extLst>
          </p:nvPr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2825"/>
              </p:ext>
            </p:extLst>
          </p:nvPr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19968"/>
              </p:ext>
            </p:extLst>
          </p:nvPr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02828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607409" cy="5857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6743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06258"/>
              </p:ext>
            </p:extLst>
          </p:nvPr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84709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Step 1: Compute Z = sum over all entries</a:t>
            </a:r>
          </a:p>
          <a:p>
            <a:pPr lvl="1"/>
            <a:r>
              <a:rPr lang="en-US" sz="2000" dirty="0"/>
              <a:t>Step 2: Divide every entry by Z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49899"/>
              </p:ext>
            </p:extLst>
          </p:nvPr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55321"/>
              </p:ext>
            </p:extLst>
          </p:nvPr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Example 2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8457"/>
              </p:ext>
            </p:extLst>
          </p:nvPr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62727"/>
              </p:ext>
            </p:extLst>
          </p:nvPr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6854237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16" y="1295018"/>
            <a:ext cx="5110454" cy="472868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074790"/>
              </p:ext>
            </p:extLst>
          </p:nvPr>
        </p:nvGraphicFramePr>
        <p:xfrm>
          <a:off x="7852551" y="1515801"/>
          <a:ext cx="3484335" cy="4785360"/>
        </p:xfrm>
        <a:graphic>
          <a:graphicData uri="http://schemas.openxmlformats.org/drawingml/2006/table">
            <a:tbl>
              <a:tblPr/>
              <a:tblGrid>
                <a:gridCol w="103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Worst-case time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Space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to store the joint distribution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19804"/>
              </p:ext>
            </p:extLst>
          </p:nvPr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4239"/>
              </p:ext>
            </p:extLst>
          </p:nvPr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1657"/>
              </p:ext>
            </p:extLst>
          </p:nvPr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always true?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33230"/>
              </p:ext>
            </p:extLst>
          </p:nvPr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Sensors are noisy, but we know 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7725714" y="6488668"/>
            <a:ext cx="453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no probability (L12D1) ]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286000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Markov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7273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Observed variables (evidence)</a:t>
            </a:r>
            <a:r>
              <a:rPr lang="en-US" sz="2000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Unobserved variables</a:t>
            </a:r>
            <a:r>
              <a:rPr lang="en-US" sz="2000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Model</a:t>
            </a:r>
            <a:r>
              <a:rPr lang="en-US" sz="2000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54406"/>
              </p:ext>
            </p:extLst>
          </p:nvPr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78546"/>
              </p:ext>
            </p:extLst>
          </p:nvPr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669413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Like variables in a CSP, 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09658"/>
              </p:ext>
            </p:extLst>
          </p:nvPr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6137"/>
              </p:ext>
            </p:extLst>
          </p:nvPr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137521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/>
              <a:t>	Shorthand notation: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OK </a:t>
            </a:r>
            <a:r>
              <a:rPr lang="en-US" sz="2400" i="1" dirty="0"/>
              <a:t>if</a:t>
            </a:r>
            <a:r>
              <a:rPr lang="en-US" sz="2400" dirty="0"/>
              <a:t> all domain entries are unique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  <a:p>
            <a:pPr lvl="2"/>
            <a:endParaRPr lang="en-US" sz="1600" dirty="0"/>
          </a:p>
          <a:p>
            <a:endParaRPr lang="en-US" sz="2400" dirty="0"/>
          </a:p>
          <a:p>
            <a:r>
              <a:rPr lang="en-US" sz="2400" dirty="0"/>
              <a:t>Must have:                                                 and</a:t>
            </a:r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7655"/>
              </p:ext>
            </p:extLst>
          </p:nvPr>
        </p:nvGraphicFramePr>
        <p:xfrm>
          <a:off x="1360963" y="221614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38" y="183831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0016"/>
              </p:ext>
            </p:extLst>
          </p:nvPr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33" y="5504778"/>
            <a:ext cx="28511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064" y="6118003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88" y="6045653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1416259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11521"/>
              </p:ext>
            </p:extLst>
          </p:nvPr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48763</TotalTime>
  <Words>1668</Words>
  <Application>Microsoft Office PowerPoint</Application>
  <PresentationFormat>Widescreen</PresentationFormat>
  <Paragraphs>745</Paragraphs>
  <Slides>32</Slides>
  <Notes>15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Wingdings</vt:lpstr>
      <vt:lpstr>dan-berkeley-nlp-v1</vt:lpstr>
      <vt:lpstr>Photo Editor Photo</vt:lpstr>
      <vt:lpstr>Fundamentals of Artificial Intelligence </vt:lpstr>
      <vt:lpstr>Today</vt:lpstr>
      <vt:lpstr>Inference in Ghostbusters</vt:lpstr>
      <vt:lpstr>Video of Demo Ghostbuster – No probability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Marginal Distributions</vt:lpstr>
      <vt:lpstr>Quiz: Marginal Distributions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Probabilistic Inference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Next Time: Markov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Hatim Alsuwat</cp:lastModifiedBy>
  <cp:revision>2622</cp:revision>
  <cp:lastPrinted>2014-02-27T08:03:23Z</cp:lastPrinted>
  <dcterms:created xsi:type="dcterms:W3CDTF">2004-08-27T04:16:05Z</dcterms:created>
  <dcterms:modified xsi:type="dcterms:W3CDTF">2020-11-07T22:38:46Z</dcterms:modified>
</cp:coreProperties>
</file>